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8"/>
  </p:notesMasterIdLst>
  <p:sldIdLst>
    <p:sldId id="256" r:id="rId2"/>
    <p:sldId id="261" r:id="rId3"/>
    <p:sldId id="280" r:id="rId4"/>
    <p:sldId id="271" r:id="rId5"/>
    <p:sldId id="279" r:id="rId6"/>
    <p:sldId id="277" r:id="rId7"/>
    <p:sldId id="273" r:id="rId8"/>
    <p:sldId id="275" r:id="rId9"/>
    <p:sldId id="257" r:id="rId10"/>
    <p:sldId id="258" r:id="rId11"/>
    <p:sldId id="268" r:id="rId12"/>
    <p:sldId id="269" r:id="rId13"/>
    <p:sldId id="260" r:id="rId14"/>
    <p:sldId id="276" r:id="rId15"/>
    <p:sldId id="278" r:id="rId16"/>
    <p:sldId id="28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6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220EC9-9FBD-4FDE-8FCE-07BC6F795E2C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BAD47D-DFFC-4AA8-8707-3365F83C7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15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C78B57-04E0-433A-B14A-87A9D7C9C7DF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A5A32-36E8-4094-840C-A3386E36C31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737032-AC42-4B55-BEF9-88CBF257AE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CF602-42F8-449B-BE0D-3C326B475C25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AAE39-D811-4E5F-B1F2-DDE545BD53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D607FC-8812-4848-A492-44A4F99F66F1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B7817-CAE4-4DCD-9D84-5EE228BD0A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EB00F-89AB-440F-B51A-D6208B237CE3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F40BBD-09E2-4797-B1A3-F45F74479A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33D710-5915-4793-AB15-DE0E8510C02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053E3E-9502-43E0-9C5B-CB520C9381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28AFF9-22B7-49E1-A154-2595D82D6567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24195-B351-4DCA-B4C5-DD63F1326A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F0843B-D588-4F2E-A5C6-9387D0708E34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29FBE-64AB-474D-B2AA-E47E9E8CAE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FA6C68-3076-4037-9FDE-0BDD9800140F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75686-70BB-4AB2-83FD-4DD088461C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E69F92-8919-4602-9E70-7414D39A27F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913B6-308D-4D49-A3E6-DD1E98D814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69BA1A-944F-481C-9097-CA17A8F7C5DE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3BC3AA-36C9-48A0-AF68-3937B8917B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03A8E-43DD-41E7-A45A-485A81403A19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5BEFD-1115-4F04-8319-27A33FDE15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D8D9A03-E6F3-493D-B247-34B191BE4B9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156F045-D46D-48AA-8804-A3D4BE39DC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464550" cy="15113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182880" indent="0" eaLnBrk="1" hangingPunct="1">
              <a:buNone/>
            </a:pPr>
            <a:r>
              <a:rPr lang="ru-RU" sz="3200" i="1" cap="none" dirty="0" smtClean="0">
                <a:effectLst/>
              </a:rPr>
              <a:t>ЗЕМЛЕТРЯСЕНИЕ.</a:t>
            </a:r>
            <a:r>
              <a:rPr lang="ru-RU" sz="3200" i="1" cap="none" dirty="0" smtClean="0">
                <a:effectLst/>
                <a:latin typeface="Arial" charset="0"/>
              </a:rPr>
              <a:t> </a:t>
            </a:r>
            <a:r>
              <a:rPr lang="ru-RU" sz="3200" i="1" cap="none" dirty="0" smtClean="0">
                <a:effectLst/>
              </a:rPr>
              <a:t> ПРАВИЛА БЕЗОПАСНОГО ПОВЕДЕНИЯ ПРИ ЗЕМЛЕТРЯСЕНИЯХ</a:t>
            </a:r>
            <a:r>
              <a:rPr lang="ru-RU" sz="3200" i="1" cap="none" dirty="0" smtClean="0">
                <a:effectLst/>
                <a:latin typeface="Arial" charset="0"/>
              </a:rPr>
              <a:t/>
            </a:r>
            <a:br>
              <a:rPr lang="ru-RU" sz="3200" i="1" cap="none" dirty="0" smtClean="0">
                <a:effectLst/>
                <a:latin typeface="Arial" charset="0"/>
              </a:rPr>
            </a:br>
            <a:r>
              <a:rPr lang="ru-RU" sz="1600" i="1" cap="none" dirty="0" smtClean="0">
                <a:effectLst/>
                <a:latin typeface="Arial" charset="0"/>
              </a:rPr>
              <a:t>Разработали:</a:t>
            </a:r>
            <a:r>
              <a:rPr lang="ru-RU" sz="1400" i="1" cap="none" dirty="0" smtClean="0">
                <a:effectLst/>
                <a:latin typeface="Arial" charset="0"/>
              </a:rPr>
              <a:t> Власова Наталья Александровна- классный руководитель 9В класса,                 Насретдинова Анастасия Сергеевна – студентка </a:t>
            </a:r>
            <a:r>
              <a:rPr lang="en-US" sz="1400" i="1" cap="none" dirty="0" smtClean="0">
                <a:effectLst/>
                <a:latin typeface="Arial" charset="0"/>
              </a:rPr>
              <a:t>IV</a:t>
            </a:r>
            <a:r>
              <a:rPr lang="ru-RU" sz="1400" i="1" cap="none" dirty="0" smtClean="0">
                <a:effectLst/>
                <a:latin typeface="Arial" charset="0"/>
              </a:rPr>
              <a:t> курса </a:t>
            </a:r>
            <a:r>
              <a:rPr lang="ru-RU" sz="1400" i="1" cap="none" dirty="0" err="1" smtClean="0">
                <a:effectLst/>
                <a:latin typeface="Arial" charset="0"/>
              </a:rPr>
              <a:t>КузГПА</a:t>
            </a:r>
            <a:endParaRPr lang="ru-RU" sz="1400" i="1" cap="none" dirty="0" smtClean="0">
              <a:effectLst/>
              <a:latin typeface="Arial" charset="0"/>
            </a:endParaRPr>
          </a:p>
        </p:txBody>
      </p:sp>
      <p:pic>
        <p:nvPicPr>
          <p:cNvPr id="8195" name="Рисунок 5" descr="zt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5860455" cy="3900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500063" y="188640"/>
            <a:ext cx="7467600" cy="95436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4000" b="1" dirty="0" smtClean="0"/>
              <a:t>Учебные вопросы</a:t>
            </a:r>
          </a:p>
        </p:txBody>
      </p:sp>
      <p:pic>
        <p:nvPicPr>
          <p:cNvPr id="4" name="Рисунок 3" descr="p11_znak2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635896" y="4221088"/>
            <a:ext cx="2124886" cy="2245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500" y="1341438"/>
            <a:ext cx="824865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ru-RU" sz="3200">
                <a:latin typeface="Calibri" pitchFamily="34" charset="0"/>
              </a:rPr>
              <a:t> Что такое землетрясение</a:t>
            </a:r>
          </a:p>
          <a:p>
            <a:pPr eaLnBrk="1" hangingPunct="1">
              <a:buFont typeface="Arial" charset="0"/>
              <a:buNone/>
            </a:pPr>
            <a:endParaRPr lang="ru-RU" sz="140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ru-RU" sz="3200">
                <a:latin typeface="Calibri" pitchFamily="34" charset="0"/>
              </a:rPr>
              <a:t> Как подготовиться к землетрясению;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500" y="2781300"/>
            <a:ext cx="7961313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2800" dirty="0">
                <a:latin typeface="+mj-lt"/>
              </a:rPr>
              <a:t>  Как вести себя во время землетрясения;</a:t>
            </a:r>
          </a:p>
          <a:p>
            <a:pPr>
              <a:buFont typeface="Arial" pitchFamily="34" charset="0"/>
              <a:buChar char="•"/>
              <a:defRPr/>
            </a:pPr>
            <a:endParaRPr lang="ru-RU" sz="2800" dirty="0">
              <a:latin typeface="+mj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/>
              <a:t>  Как действовать после землетрясения</a:t>
            </a:r>
          </a:p>
          <a:p>
            <a:pPr>
              <a:buFont typeface="Arial" pitchFamily="34" charset="0"/>
              <a:buChar char="•"/>
              <a:defRPr/>
            </a:pPr>
            <a:endParaRPr lang="ru-RU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857250"/>
            <a:ext cx="7467600" cy="1143000"/>
          </a:xfrm>
        </p:spPr>
        <p:txBody>
          <a:bodyPr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3100" b="1" dirty="0" smtClean="0"/>
              <a:t>Ежегодно </a:t>
            </a:r>
            <a:r>
              <a:rPr lang="ru-RU" sz="3100" b="1" dirty="0" smtClean="0"/>
              <a:t>в России происходит   230-250 природных катастроф и ЧС, из них: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4800" dirty="0"/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4686300"/>
          </a:xfrm>
        </p:spPr>
        <p:txBody>
          <a:bodyPr/>
          <a:lstStyle/>
          <a:p>
            <a:pPr eaLnBrk="1" hangingPunct="1">
              <a:buFontTx/>
              <a:buChar char="-"/>
            </a:pPr>
            <a:endParaRPr lang="ru-RU" b="1" dirty="0" smtClean="0">
              <a:solidFill>
                <a:srgbClr val="A50021"/>
              </a:solidFill>
            </a:endParaRPr>
          </a:p>
          <a:p>
            <a:pPr eaLnBrk="1" hangingPunct="1">
              <a:buFontTx/>
              <a:buChar char="-"/>
            </a:pPr>
            <a:r>
              <a:rPr lang="ru-RU" b="1" dirty="0" smtClean="0"/>
              <a:t>  35 % - наводнений;</a:t>
            </a:r>
          </a:p>
          <a:p>
            <a:pPr eaLnBrk="1" hangingPunct="1"/>
            <a:endParaRPr lang="ru-RU" b="1" dirty="0" smtClean="0"/>
          </a:p>
          <a:p>
            <a:pPr eaLnBrk="1" hangingPunct="1">
              <a:buFontTx/>
              <a:buChar char="-"/>
            </a:pPr>
            <a:r>
              <a:rPr lang="ru-RU" b="1" dirty="0" smtClean="0"/>
              <a:t>  21 % - оползни, обвалы, сели и сильные снегопады;</a:t>
            </a:r>
          </a:p>
          <a:p>
            <a:pPr eaLnBrk="1" hangingPunct="1"/>
            <a:endParaRPr lang="ru-RU" b="1" dirty="0" smtClean="0"/>
          </a:p>
          <a:p>
            <a:pPr eaLnBrk="1" hangingPunct="1">
              <a:buFontTx/>
              <a:buChar char="-"/>
            </a:pPr>
            <a:r>
              <a:rPr lang="ru-RU" b="1" dirty="0" smtClean="0"/>
              <a:t>  19 % - ураганы, бури, смерчи, штормы;</a:t>
            </a:r>
          </a:p>
          <a:p>
            <a:pPr eaLnBrk="1" hangingPunct="1">
              <a:buFontTx/>
              <a:buChar char="-"/>
            </a:pPr>
            <a:endParaRPr lang="ru-RU" b="1" dirty="0" smtClean="0"/>
          </a:p>
          <a:p>
            <a:pPr eaLnBrk="1" hangingPunct="1">
              <a:buFontTx/>
              <a:buChar char="-"/>
            </a:pPr>
            <a:r>
              <a:rPr lang="ru-RU" b="1" dirty="0" smtClean="0"/>
              <a:t>  14 % - сильные и особо длительные дожди;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   </a:t>
            </a:r>
            <a:r>
              <a:rPr lang="ru-RU" b="1" u="sng" dirty="0" smtClean="0"/>
              <a:t>8 % - землетрясения</a:t>
            </a:r>
            <a:r>
              <a:rPr lang="ru-RU" sz="3600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mtClean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1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3200" b="1" dirty="0" smtClean="0">
                <a:effectLst/>
              </a:rPr>
              <a:t>Землетрясение</a:t>
            </a:r>
            <a:r>
              <a:rPr lang="ru-RU" sz="2800" dirty="0" smtClean="0">
                <a:effectLst/>
              </a:rPr>
              <a:t> - подземные толчки и волновые колебания земной поверхности, которые возникают в результате внезапных смещений и передающихся на большие расстояния</a:t>
            </a:r>
            <a:endParaRPr lang="ru-RU" sz="2800" dirty="0">
              <a:effectLst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sz="quarter" idx="13"/>
          </p:nvPr>
        </p:nvSpPr>
        <p:spPr>
          <a:xfrm>
            <a:off x="428625" y="2714625"/>
            <a:ext cx="8229600" cy="35544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dirty="0" smtClean="0"/>
              <a:t>Условно землетрясения подразделяются:</a:t>
            </a:r>
          </a:p>
          <a:p>
            <a:pPr eaLnBrk="1" hangingPunct="1">
              <a:buFontTx/>
              <a:buChar char="-"/>
            </a:pPr>
            <a:r>
              <a:rPr lang="ru-RU" sz="2800" dirty="0" smtClean="0"/>
              <a:t>на слабые (1-4 балла);</a:t>
            </a:r>
          </a:p>
          <a:p>
            <a:pPr eaLnBrk="1" hangingPunct="1">
              <a:buFontTx/>
              <a:buChar char="-"/>
            </a:pPr>
            <a:r>
              <a:rPr lang="ru-RU" sz="2800" dirty="0" smtClean="0"/>
              <a:t>сильные (5-7 баллов);</a:t>
            </a:r>
          </a:p>
          <a:p>
            <a:pPr eaLnBrk="1" hangingPunct="1">
              <a:buFontTx/>
              <a:buChar char="-"/>
            </a:pPr>
            <a:r>
              <a:rPr lang="ru-RU" sz="2800" dirty="0" smtClean="0"/>
              <a:t>разрушительные (8 и более баллов)</a:t>
            </a:r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dirty="0" smtClean="0"/>
              <a:t>В среднем землетрясение длится 5-20 сек.</a:t>
            </a:r>
          </a:p>
          <a:p>
            <a:pPr eaLnBrk="1" hangingPunct="1"/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28625" y="571500"/>
            <a:ext cx="7467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/>
              <a:t>Порядок действий при заблаговременном оповещении о землетрясении </a:t>
            </a:r>
          </a:p>
        </p:txBody>
      </p:sp>
      <p:sp>
        <p:nvSpPr>
          <p:cNvPr id="13315" name="Rectangle 3"/>
          <p:cNvSpPr>
            <a:spLocks noGrp="1"/>
          </p:cNvSpPr>
          <p:nvPr>
            <p:ph sz="quarter" idx="13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 eaLnBrk="1" hangingPunct="1"/>
            <a:r>
              <a:rPr lang="ru-RU" smtClean="0"/>
              <a:t>прослушать информацию по каналам радио и телевещания;</a:t>
            </a:r>
          </a:p>
          <a:p>
            <a:pPr eaLnBrk="1" hangingPunct="1"/>
            <a:r>
              <a:rPr lang="ru-RU" smtClean="0"/>
              <a:t>отключить газ, воду, электричество;</a:t>
            </a:r>
          </a:p>
          <a:p>
            <a:pPr eaLnBrk="1" hangingPunct="1"/>
            <a:r>
              <a:rPr lang="ru-RU" smtClean="0"/>
              <a:t>собрать личные вещи, взять документы;</a:t>
            </a:r>
          </a:p>
          <a:p>
            <a:pPr eaLnBrk="1" hangingPunct="1"/>
            <a:r>
              <a:rPr lang="ru-RU" smtClean="0"/>
              <a:t>выйти из дома и проследовать на сборный эвакуационный пункт или в безопасное место, указанное специалистами МЧС.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smtClean="0"/>
              <a:t>Как действовать во время землетрясения</a:t>
            </a: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09" y="731838"/>
            <a:ext cx="4633382" cy="3475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smtClean="0"/>
              <a:t>Как действовать во время землетрясения</a:t>
            </a: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09" y="731838"/>
            <a:ext cx="4633382" cy="3475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z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260350"/>
            <a:ext cx="3862387" cy="266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14z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3860800"/>
            <a:ext cx="3889375" cy="2682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15z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363" y="260350"/>
            <a:ext cx="3860800" cy="266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16z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363" y="3860800"/>
            <a:ext cx="3860800" cy="266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684213" y="3068638"/>
            <a:ext cx="7704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Calibri" pitchFamily="34" charset="0"/>
              </a:rPr>
              <a:t>ДЕЙСТВИЯ ПРИ ЗЕМЛЕТРЯСЕНИИ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3644900"/>
            <a:ext cx="8642350" cy="720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НЕЛЬЗЯ: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dirty="0" smtClean="0"/>
          </a:p>
        </p:txBody>
      </p:sp>
      <p:pic>
        <p:nvPicPr>
          <p:cNvPr id="4" name="Содержимое 3" descr="11.gif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339975" y="476250"/>
            <a:ext cx="4441825" cy="27368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50825" y="4149725"/>
            <a:ext cx="8642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/>
              <a:t>-</a:t>
            </a:r>
            <a:r>
              <a:rPr lang="ru-RU" sz="2800" b="1"/>
              <a:t> </a:t>
            </a:r>
            <a:r>
              <a:rPr lang="ru-RU" sz="2800"/>
              <a:t>при выходе из здания пользоваться лифтом;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50825" y="4797425"/>
            <a:ext cx="84978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/>
              <a:t>- прыгать из окна, находясь выше первого этажа;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50825" y="5445125"/>
            <a:ext cx="84978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/>
              <a:t>- зажигать спички, свечи, пользоваться открытым огнём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755650" y="260350"/>
            <a:ext cx="7488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600" b="1">
                <a:latin typeface="Calibri" pitchFamily="34" charset="0"/>
              </a:rPr>
              <a:t>ПРАВИЛА ПОВЕДЕНИЯ ПОСЛЕ ЗЕМЛЕТРЯСЕНИЯ</a:t>
            </a:r>
          </a:p>
        </p:txBody>
      </p:sp>
      <p:pic>
        <p:nvPicPr>
          <p:cNvPr id="5" name="Рисунок 4" descr="348_pu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7400" y="4508500"/>
            <a:ext cx="2992438" cy="2071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200811111421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0" y="4487863"/>
            <a:ext cx="3024188" cy="2109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14215_966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03350" y="1628775"/>
            <a:ext cx="2736850" cy="2376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14215_966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292725" y="1628775"/>
            <a:ext cx="2087563" cy="2376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539750" y="333375"/>
            <a:ext cx="8135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Calibri" pitchFamily="34" charset="0"/>
              </a:rPr>
              <a:t>ПРАВИЛА ПОВЕДЕНИЯ ПОСЛЕ ЗЕМЛЕТРЯСЕНИЯ</a:t>
            </a:r>
          </a:p>
        </p:txBody>
      </p:sp>
      <p:pic>
        <p:nvPicPr>
          <p:cNvPr id="3" name="Рисунок 2" descr="13z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1844675"/>
            <a:ext cx="3860800" cy="2665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12z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0" y="3716338"/>
            <a:ext cx="3862388" cy="2665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ПОМНИТЕ</a:t>
            </a:r>
            <a:r>
              <a:rPr lang="ru-RU" sz="3600" dirty="0" smtClean="0">
                <a:solidFill>
                  <a:srgbClr val="C00000"/>
                </a:solidFill>
              </a:rPr>
              <a:t>,</a:t>
            </a:r>
            <a:r>
              <a:rPr lang="ru-RU" sz="3600" dirty="0" smtClean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ru-RU" sz="3200" dirty="0" smtClean="0"/>
              <a:t>что спасатели работают без перерыва, пока не найдут всех пострадавших.</a:t>
            </a:r>
            <a:br>
              <a:rPr lang="ru-RU" sz="3200" dirty="0" smtClean="0"/>
            </a:br>
            <a:r>
              <a:rPr lang="ru-RU" sz="3200" dirty="0" smtClean="0"/>
              <a:t>Вас обязательно найдут!</a:t>
            </a:r>
          </a:p>
        </p:txBody>
      </p:sp>
      <p:pic>
        <p:nvPicPr>
          <p:cNvPr id="4" name="Рисунок 3" descr="0f60af632c62472a9750d608adbf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3" y="3141663"/>
            <a:ext cx="4752975" cy="3160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428625" y="0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Правила поведения:</a:t>
            </a:r>
            <a:endParaRPr lang="ru-RU" dirty="0" smtClean="0"/>
          </a:p>
        </p:txBody>
      </p:sp>
      <p:sp>
        <p:nvSpPr>
          <p:cNvPr id="34819" name="Rectangle 3"/>
          <p:cNvSpPr>
            <a:spLocks noGrp="1"/>
          </p:cNvSpPr>
          <p:nvPr>
            <p:ph sz="quarter" idx="13"/>
          </p:nvPr>
        </p:nvSpPr>
        <p:spPr>
          <a:xfrm>
            <a:off x="428625" y="1500188"/>
            <a:ext cx="8229600" cy="4525962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приготовьте заранее и держите наготове сумку с документами, запасом пищи и воды, медикаментами и теплой одеждой;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помните, во время землетрясения главное – не поддаваться панике;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при толчках малой силы не бойтесь, и переждите их там, где находитесь;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при более сильном землетрясении - от 5 баллов – если вы находитесь на втором этаже и выше, не покидайте помещение;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встаньте в проемы входных дверей, лягте в ванну, можно залезть под кровать или стол. Это защитит вас от падающих обломков;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помните – в это время нельзя пользоваться лифтом;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если же вы находитесь в автомобиле – выезжайте на открытое место, но не выходите из машины, пока толчки не прекратятся.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mtClean="0"/>
              <a:t>Правила поведения после землетрясения</a:t>
            </a:r>
          </a:p>
        </p:txBody>
      </p:sp>
      <p:sp>
        <p:nvSpPr>
          <p:cNvPr id="36867" name="Rectangle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После землетрясения покиньте свои дома, их конструкции могут быть повреждены, также возможны утечки газа и повреждения электропроводки;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Окажите возможную первую медицинскую помощь пострадавшим;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Зарегистрируйтесь в штабе спасательных работ, вас могут разыскивать родные;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Не бродите без дела по улицам. Попробуйте включиться в работу спасателей и пожарных под их руководством;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Если оказались под завалом постарайтесь привлечь внимание спасателей всеми возможными способами;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ru-RU" dirty="0" smtClean="0">
                <a:latin typeface="Corbel" pitchFamily="34" charset="0"/>
              </a:rPr>
              <a:t>При ранении окажите себе посильную помощь.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7467600" cy="5953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/>
              <a:t>Выберите правильный ответ: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179388" y="836613"/>
          <a:ext cx="8643938" cy="5872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99"/>
                <a:gridCol w="3826770"/>
                <a:gridCol w="450208"/>
                <a:gridCol w="3871761"/>
              </a:tblGrid>
              <a:tr h="4138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Вопрос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Вариант ответа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</a:tr>
              <a:tr h="118878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такое землетрясение?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</a:t>
                      </a:r>
                    </a:p>
                    <a:p>
                      <a:r>
                        <a:rPr lang="ru-RU" sz="1800" dirty="0" smtClean="0"/>
                        <a:t>Б</a:t>
                      </a:r>
                    </a:p>
                    <a:p>
                      <a:r>
                        <a:rPr lang="ru-RU" sz="1800" dirty="0" smtClean="0"/>
                        <a:t>В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Сильное колебание температуры;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Сильное колебание земной коры;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Архитектурное сооружение.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</a:tr>
              <a:tr h="9459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Где наиболее распространены землетрясения?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</a:t>
                      </a:r>
                    </a:p>
                    <a:p>
                      <a:r>
                        <a:rPr lang="ru-RU" sz="1800" dirty="0" smtClean="0"/>
                        <a:t>Б</a:t>
                      </a:r>
                    </a:p>
                    <a:p>
                      <a:r>
                        <a:rPr lang="ru-RU" sz="1800" dirty="0" smtClean="0"/>
                        <a:t>В</a:t>
                      </a:r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равнине;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низменной местности;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горных и предгорных районах.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</a:tr>
              <a:tr h="9459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называется прибор для регистрации колебаний земной поверхности?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</a:t>
                      </a:r>
                    </a:p>
                    <a:p>
                      <a:r>
                        <a:rPr lang="ru-RU" sz="1800" dirty="0" smtClean="0"/>
                        <a:t>Б</a:t>
                      </a:r>
                    </a:p>
                    <a:p>
                      <a:r>
                        <a:rPr lang="ru-RU" sz="1800" dirty="0" smtClean="0"/>
                        <a:t>В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Сейсмограф;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Этнограф;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Хронограф.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</a:tr>
              <a:tr h="118878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Относительно безопасным местом в квартире при землетрясении является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</a:t>
                      </a:r>
                    </a:p>
                    <a:p>
                      <a:r>
                        <a:rPr lang="ru-RU" sz="1800" dirty="0" smtClean="0"/>
                        <a:t>Б</a:t>
                      </a:r>
                    </a:p>
                    <a:p>
                      <a:r>
                        <a:rPr lang="ru-RU" sz="1800" dirty="0" smtClean="0"/>
                        <a:t>В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Ванная комната;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Балкон;	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Дверной проем в капитальной стене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</a:tr>
              <a:tr h="118878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вы будете покидать многоэтажное здание после того как стихнут толчки землетрясения?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</a:t>
                      </a:r>
                    </a:p>
                    <a:p>
                      <a:r>
                        <a:rPr lang="ru-RU" sz="1800" dirty="0" smtClean="0"/>
                        <a:t>Б</a:t>
                      </a:r>
                    </a:p>
                    <a:p>
                      <a:r>
                        <a:rPr lang="ru-RU" sz="1800" dirty="0" smtClean="0"/>
                        <a:t>В</a:t>
                      </a:r>
                      <a:endParaRPr lang="ru-RU" sz="1800" dirty="0"/>
                    </a:p>
                  </a:txBody>
                  <a:tcPr marL="91439" marR="91439" marT="45722" marB="45722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водосточной трубе;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лестнице;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лифте.</a:t>
                      </a:r>
                    </a:p>
                  </a:txBody>
                  <a:tcPr marL="91439" marR="91439" marT="45722" marB="4572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540</TotalTime>
  <Words>559</Words>
  <Application>Microsoft Office PowerPoint</Application>
  <PresentationFormat>Экран (4:3)</PresentationFormat>
  <Paragraphs>99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Century Schoolbook</vt:lpstr>
      <vt:lpstr>Wingdings</vt:lpstr>
      <vt:lpstr>Wingdings 2</vt:lpstr>
      <vt:lpstr>Calibri</vt:lpstr>
      <vt:lpstr>Corbel</vt:lpstr>
      <vt:lpstr>Воздушный поток</vt:lpstr>
      <vt:lpstr>ЗЕМЛЕТРЯСЕНИЕ.  ПРАВИЛА БЕЗОПАСНОГО ПОВЕДЕНИЯ ПРИ ЗЕМЛЕТРЯСЕНИЯХ Разработали: Власова Наталья Александровна- классный руководитель 9В класса,                 Насретдинова Анастасия Сергеевна – студентка IV курса КузГПА</vt:lpstr>
      <vt:lpstr>Учебные вопросы</vt:lpstr>
      <vt:lpstr>Ежегодно в России происходит   230-250 природных катастроф и ЧС, из них: </vt:lpstr>
      <vt:lpstr>Презентация PowerPoint</vt:lpstr>
      <vt:lpstr>Землетрясение - подземные толчки и волновые колебания земной поверхности, которые возникают в результате внезапных смещений и передающихся на большие расстояния</vt:lpstr>
      <vt:lpstr>Порядок действий при заблаговременном оповещении о землетрясении </vt:lpstr>
      <vt:lpstr>Как действовать во время землетрясения</vt:lpstr>
      <vt:lpstr>Как действовать во время землетрясения</vt:lpstr>
      <vt:lpstr>Презентация PowerPoint</vt:lpstr>
      <vt:lpstr>НЕЛЬЗЯ: </vt:lpstr>
      <vt:lpstr>Презентация PowerPoint</vt:lpstr>
      <vt:lpstr>Презентация PowerPoint</vt:lpstr>
      <vt:lpstr>ПОМНИТЕ, что спасатели работают без перерыва, пока не найдут всех пострадавших. Вас обязательно найдут!</vt:lpstr>
      <vt:lpstr>Правила поведения:</vt:lpstr>
      <vt:lpstr>Правила поведения после землетрясения</vt:lpstr>
      <vt:lpstr>Выберите правильный ответ: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3. ПРАВИЛА БЕЗОПАСНОГО ПОВЕДЕНИЯ ПРИ ЗЕМЛЕТРЯСЕНИЯХ</dc:title>
  <dc:creator>DmitriyD</dc:creator>
  <cp:lastModifiedBy>Home</cp:lastModifiedBy>
  <cp:revision>63</cp:revision>
  <dcterms:created xsi:type="dcterms:W3CDTF">2012-01-28T11:44:36Z</dcterms:created>
  <dcterms:modified xsi:type="dcterms:W3CDTF">2024-01-28T06:38:32Z</dcterms:modified>
</cp:coreProperties>
</file>